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1" r:id="rId2"/>
  </p:sldIdLst>
  <p:sldSz cx="43891200" cy="32918400"/>
  <p:notesSz cx="9601200" cy="73152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A3445B5-B622-434B-8134-2193719D1AAC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4F"/>
    <a:srgbClr val="073A64"/>
    <a:srgbClr val="63B6DE"/>
    <a:srgbClr val="9DC3E6"/>
    <a:srgbClr val="6C9ED3"/>
    <a:srgbClr val="5B97CD"/>
    <a:srgbClr val="3366FF"/>
    <a:srgbClr val="0957A2"/>
    <a:srgbClr val="1169B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5349" autoAdjust="0"/>
  </p:normalViewPr>
  <p:slideViewPr>
    <p:cSldViewPr snapToGrid="0">
      <p:cViewPr>
        <p:scale>
          <a:sx n="99" d="100"/>
          <a:sy n="99" d="100"/>
        </p:scale>
        <p:origin x="-18446" y="-45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D7CCEA-5458-48A6-A60D-005873930BF4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3E3227-63BA-461A-BA7A-3F5653DA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227-63BA-461A-BA7A-3F5653DA8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8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1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9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9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99"/>
          </a:fgClr>
          <a:bgClr>
            <a:srgbClr val="F8F8F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27B4-17FB-4A17-B660-A59F222252B8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1" descr="Image result for cryp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674"/>
          <a:stretch/>
        </p:blipFill>
        <p:spPr bwMode="auto">
          <a:xfrm>
            <a:off x="96378" y="46519"/>
            <a:ext cx="15907373" cy="442368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Image result for cryp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674"/>
          <a:stretch/>
        </p:blipFill>
        <p:spPr bwMode="auto">
          <a:xfrm>
            <a:off x="16100129" y="46877"/>
            <a:ext cx="15907373" cy="442368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Image result for cryp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674"/>
          <a:stretch/>
        </p:blipFill>
        <p:spPr bwMode="auto">
          <a:xfrm>
            <a:off x="27983827" y="65661"/>
            <a:ext cx="15907373" cy="442368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43702" y="95705"/>
            <a:ext cx="438912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8F8F8"/>
                </a:solidFill>
                <a:latin typeface="Corbel" panose="020B0503020204020204" pitchFamily="34" charset="0"/>
              </a:rPr>
              <a:t>Cybersecurity and Data Encryption</a:t>
            </a:r>
          </a:p>
          <a:p>
            <a:pPr algn="ctr"/>
            <a:r>
              <a:rPr lang="en-US" sz="8800" b="1" dirty="0" smtClean="0">
                <a:solidFill>
                  <a:srgbClr val="F8F8F8"/>
                </a:solidFill>
                <a:latin typeface="Corbel" panose="020B0503020204020204" pitchFamily="34" charset="0"/>
              </a:rPr>
              <a:t>Kelly Hiersche </a:t>
            </a:r>
          </a:p>
          <a:p>
            <a:pPr algn="ctr"/>
            <a:r>
              <a:rPr lang="en-US" sz="7400" b="1" dirty="0" smtClean="0">
                <a:solidFill>
                  <a:srgbClr val="F8F8F8"/>
                </a:solidFill>
                <a:latin typeface="Corbel" panose="020B0503020204020204" pitchFamily="34" charset="0"/>
              </a:rPr>
              <a:t>Middlesboro High School | Algebra II |  10-11</a:t>
            </a:r>
            <a:endParaRPr lang="en-US" sz="7400" b="1" dirty="0">
              <a:solidFill>
                <a:srgbClr val="F8F8F8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436822" y="969722"/>
            <a:ext cx="453156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RET </a:t>
            </a:r>
            <a:r>
              <a:rPr lang="en-US" alt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is funded </a:t>
            </a:r>
            <a:r>
              <a:rPr lang="en-US" alt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alt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National Science Foundation, grant </a:t>
            </a:r>
            <a:endParaRPr lang="en-US" altLang="en-US" sz="3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# EEC-1710826</a:t>
            </a:r>
            <a:endParaRPr lang="en-US" altLang="en-US" sz="3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30" name="Picture 6" descr="Image result for university of cincinnati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01" y="977075"/>
            <a:ext cx="3825452" cy="33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7"/>
          <p:cNvSpPr>
            <a:spLocks noGrp="1"/>
          </p:cNvSpPr>
          <p:nvPr>
            <p:ph sz="half" idx="1"/>
          </p:nvPr>
        </p:nvSpPr>
        <p:spPr>
          <a:xfrm>
            <a:off x="575854" y="4861317"/>
            <a:ext cx="13802858" cy="1764848"/>
          </a:xfrm>
          <a:solidFill>
            <a:srgbClr val="073A64"/>
          </a:solidFill>
          <a:ln>
            <a:solidFill>
              <a:srgbClr val="08376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000" dirty="0" smtClean="0">
                <a:solidFill>
                  <a:srgbClr val="F8F8F8"/>
                </a:solidFill>
                <a:latin typeface="Corbel" panose="020B0503020204020204" pitchFamily="34" charset="0"/>
              </a:rPr>
              <a:t>Summer Study </a:t>
            </a:r>
            <a:endParaRPr lang="en-US" sz="11000" dirty="0">
              <a:solidFill>
                <a:srgbClr val="F8F8F8"/>
              </a:solidFill>
              <a:latin typeface="Corbel" panose="020B0503020204020204" pitchFamily="34" charset="0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half" idx="1"/>
          </p:nvPr>
        </p:nvSpPr>
        <p:spPr>
          <a:xfrm>
            <a:off x="575854" y="7033260"/>
            <a:ext cx="13801725" cy="25178667"/>
          </a:xfrm>
          <a:solidFill>
            <a:srgbClr val="FAFAFA"/>
          </a:solidFill>
          <a:ln w="63500">
            <a:solidFill>
              <a:srgbClr val="073A64"/>
            </a:solidFill>
          </a:ln>
        </p:spPr>
        <p:txBody>
          <a:bodyPr>
            <a:norm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 Encryption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– Ensuring data security from   infiltrators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9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5500" dirty="0">
                <a:solidFill>
                  <a:srgbClr val="073A64"/>
                </a:solidFill>
                <a:latin typeface="Corbel" panose="020B0503020204020204" pitchFamily="34" charset="0"/>
              </a:rPr>
              <a:t>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Confidentiality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– Encryption through shared, secret key; Diffie-Hellman Exchange </a:t>
            </a:r>
          </a:p>
          <a:p>
            <a:pPr algn="ctr">
              <a:spcBef>
                <a:spcPts val="600"/>
              </a:spcBef>
              <a:buFontTx/>
              <a:buChar char="♦"/>
            </a:pPr>
            <a:endParaRPr lang="en-US" sz="5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600"/>
              </a:spcBef>
              <a:buFontTx/>
              <a:buChar char="♦"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600"/>
              </a:spcBef>
              <a:buFontTx/>
              <a:buChar char="♦"/>
            </a:pPr>
            <a:endParaRPr lang="en-US" sz="2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600"/>
              </a:spcBef>
              <a:buFontTx/>
              <a:buChar char="♦"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600"/>
              </a:spcBef>
              <a:buFontTx/>
              <a:buChar char="♦"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5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5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5500" b="1" dirty="0">
                <a:solidFill>
                  <a:srgbClr val="073A64"/>
                </a:solidFill>
                <a:latin typeface="Corbel" panose="020B0503020204020204" pitchFamily="34" charset="0"/>
              </a:rPr>
              <a:t>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Integrity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– Ensure a message has not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       changed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as it traveled; Hash functions</a:t>
            </a:r>
          </a:p>
          <a:p>
            <a:pPr marL="0" indent="0">
              <a:spcBef>
                <a:spcPts val="600"/>
              </a:spcBef>
              <a:buNone/>
            </a:pPr>
            <a:endParaRPr lang="en-US" sz="4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5500" dirty="0">
                <a:solidFill>
                  <a:srgbClr val="073A64"/>
                </a:solidFill>
                <a:latin typeface="Corbel" panose="020B0503020204020204" pitchFamily="34" charset="0"/>
              </a:rPr>
              <a:t>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Authentication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– Confirm a message came from the intended sender; RSA</a:t>
            </a: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</p:txBody>
      </p:sp>
      <p:sp>
        <p:nvSpPr>
          <p:cNvPr id="27" name="Content Placeholder 7"/>
          <p:cNvSpPr>
            <a:spLocks noGrp="1"/>
          </p:cNvSpPr>
          <p:nvPr>
            <p:ph sz="half" idx="1"/>
          </p:nvPr>
        </p:nvSpPr>
        <p:spPr>
          <a:xfrm>
            <a:off x="29344640" y="4850401"/>
            <a:ext cx="13802858" cy="1764848"/>
          </a:xfrm>
          <a:solidFill>
            <a:srgbClr val="073A64"/>
          </a:solidFill>
          <a:ln>
            <a:solidFill>
              <a:srgbClr val="08376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000" dirty="0" smtClean="0">
                <a:solidFill>
                  <a:srgbClr val="F8F8F8"/>
                </a:solidFill>
                <a:latin typeface="Corbel" panose="020B0503020204020204" pitchFamily="34" charset="0"/>
              </a:rPr>
              <a:t>Student Scholarship</a:t>
            </a:r>
            <a:endParaRPr lang="en-US" sz="11000" dirty="0">
              <a:solidFill>
                <a:srgbClr val="F8F8F8"/>
              </a:solidFill>
              <a:latin typeface="Corbel" panose="020B0503020204020204" pitchFamily="34" charset="0"/>
            </a:endParaRPr>
          </a:p>
        </p:txBody>
      </p:sp>
      <p:sp>
        <p:nvSpPr>
          <p:cNvPr id="28" name="Content Placeholder 7"/>
          <p:cNvSpPr>
            <a:spLocks noGrp="1"/>
          </p:cNvSpPr>
          <p:nvPr>
            <p:ph sz="half" idx="1"/>
          </p:nvPr>
        </p:nvSpPr>
        <p:spPr>
          <a:xfrm>
            <a:off x="29345773" y="7033259"/>
            <a:ext cx="13801725" cy="25178667"/>
          </a:xfrm>
          <a:solidFill>
            <a:srgbClr val="FAFAFA"/>
          </a:solidFill>
          <a:ln w="63500">
            <a:solidFill>
              <a:srgbClr val="073A6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b="1" dirty="0">
                <a:solidFill>
                  <a:srgbClr val="073A64"/>
                </a:solidFill>
                <a:latin typeface="Corbel" panose="020B0503020204020204" pitchFamily="34" charset="0"/>
              </a:rPr>
              <a:t>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Define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–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Cryptography terms &amp; concepts</a:t>
            </a:r>
          </a:p>
          <a:p>
            <a:pPr marL="0" indent="0">
              <a:buNone/>
            </a:pPr>
            <a:endParaRPr lang="en-US" sz="5500" b="1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00" b="1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b="1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457200" indent="0">
              <a:buNone/>
            </a:pP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 Understand –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What makes an encryption method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effective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?</a:t>
            </a:r>
            <a:endParaRPr lang="en-US" sz="55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1371600" indent="0">
              <a:buNone/>
            </a:pP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Efficient for good guys to compute – computationally difficult for infiltrators to reverse</a:t>
            </a:r>
            <a:r>
              <a:rPr lang="en-US" sz="1000" dirty="0">
                <a:solidFill>
                  <a:srgbClr val="073A64"/>
                </a:solidFill>
                <a:latin typeface="Corbel" panose="020B0503020204020204" pitchFamily="34" charset="0"/>
              </a:rPr>
              <a:t> </a:t>
            </a:r>
          </a:p>
          <a:p>
            <a:pPr marL="457200" indent="0">
              <a:buNone/>
            </a:pP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 Today –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How is math used to encrypt information? </a:t>
            </a:r>
          </a:p>
          <a:p>
            <a:pPr marL="0" indent="0">
              <a:buNone/>
            </a:pP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 Method –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Engineering Design Process</a:t>
            </a:r>
          </a:p>
          <a:p>
            <a:pPr marL="0" indent="0">
              <a:buNone/>
            </a:pPr>
            <a:endParaRPr lang="en-US" sz="5500" b="1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b="1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</p:txBody>
      </p:sp>
      <p:pic>
        <p:nvPicPr>
          <p:cNvPr id="1043" name="Picture 19" descr="Image result for matrix encryp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4"/>
          <a:stretch/>
        </p:blipFill>
        <p:spPr bwMode="auto">
          <a:xfrm>
            <a:off x="29941169" y="21686072"/>
            <a:ext cx="7774565" cy="4315968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modular arithmet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006" y="20864083"/>
            <a:ext cx="4367263" cy="5137957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ontent Placeholder 7"/>
          <p:cNvSpPr>
            <a:spLocks noGrp="1"/>
          </p:cNvSpPr>
          <p:nvPr>
            <p:ph sz="half" idx="1"/>
          </p:nvPr>
        </p:nvSpPr>
        <p:spPr>
          <a:xfrm>
            <a:off x="14937387" y="4849556"/>
            <a:ext cx="13802858" cy="1764848"/>
          </a:xfrm>
          <a:solidFill>
            <a:srgbClr val="073A64"/>
          </a:solidFill>
          <a:ln>
            <a:solidFill>
              <a:srgbClr val="08376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Security Significance </a:t>
            </a:r>
            <a:endParaRPr lang="en-US" sz="1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9" name="Content Placeholder 7"/>
          <p:cNvSpPr>
            <a:spLocks noGrp="1"/>
          </p:cNvSpPr>
          <p:nvPr>
            <p:ph sz="half" idx="1"/>
          </p:nvPr>
        </p:nvSpPr>
        <p:spPr>
          <a:xfrm>
            <a:off x="14965196" y="7031085"/>
            <a:ext cx="13801725" cy="25180841"/>
          </a:xfrm>
          <a:solidFill>
            <a:srgbClr val="FAFAFA"/>
          </a:solidFill>
          <a:ln w="63500">
            <a:solidFill>
              <a:srgbClr val="073A6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Why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is Cybersecurity an important field?</a:t>
            </a:r>
          </a:p>
          <a:p>
            <a:pPr marL="0" indent="0">
              <a:buNone/>
            </a:pP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How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do we relate cybersecurity to Algebra II?  </a:t>
            </a:r>
          </a:p>
          <a:p>
            <a:pPr marL="0" indent="0">
              <a:buNone/>
            </a:pP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73A6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5500" dirty="0">
                <a:solidFill>
                  <a:srgbClr val="073A64"/>
                </a:solidFill>
                <a:latin typeface="Corbel" panose="020B0503020204020204" pitchFamily="34" charset="0"/>
              </a:rPr>
              <a:t>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       </a:t>
            </a:r>
            <a:r>
              <a:rPr lang="en-US" sz="5500" b="1" dirty="0" smtClean="0">
                <a:solidFill>
                  <a:srgbClr val="073A64"/>
                </a:solidFill>
                <a:latin typeface="Corbel" panose="020B0503020204020204" pitchFamily="34" charset="0"/>
              </a:rPr>
              <a:t>When </a:t>
            </a:r>
            <a:r>
              <a:rPr lang="en-US" sz="5500" dirty="0" smtClean="0">
                <a:solidFill>
                  <a:srgbClr val="073A64"/>
                </a:solidFill>
                <a:latin typeface="Corbel" panose="020B0503020204020204" pitchFamily="34" charset="0"/>
              </a:rPr>
              <a:t>will we be ready to cover this topic? </a:t>
            </a:r>
          </a:p>
          <a:p>
            <a:pPr marL="0" indent="0">
              <a:buNone/>
            </a:pPr>
            <a:endParaRPr lang="en-US" sz="5500" dirty="0" smtClean="0">
              <a:solidFill>
                <a:srgbClr val="073A64"/>
              </a:solidFill>
              <a:latin typeface="Corbel" panose="020B0503020204020204" pitchFamily="34" charset="0"/>
            </a:endParaRPr>
          </a:p>
        </p:txBody>
      </p:sp>
      <p:sp>
        <p:nvSpPr>
          <p:cNvPr id="55" name="AutoShape 31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697444" y="886341"/>
            <a:ext cx="2809226" cy="27301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9" name="Picture 35" descr="https://lh3.googleusercontent.com/C2589KW8lESrNqH3kkbUOkCHDU6gBU2gt_OEuJCSUgpK5SRtCAh7QP32oQyIZRBZ90so35f-w4dcwHQxUakHIFfcvb8XddXsPlb5vLYY_nt8IN_5nu--l5vcCB5duVm6xQA8NPZpH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939" y="27235984"/>
            <a:ext cx="7224561" cy="458317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WGqLnJDziiHoZEBRdTQ-DwNVwgPqEMcinPe3c8o7LQC5O27kaEm2GVE8daDEIx0Uoterm3tVMskDUfuSJn1CKgI3mPXq_-WDlYTgaf3Vjnx4YxiYYsvOohqf2tSYzsVHqSGsacJgsO4QNXwY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205" y="182259"/>
            <a:ext cx="4254081" cy="42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Middlesboro Bee over the letter 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89" y="451402"/>
            <a:ext cx="2967691" cy="37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0686985" y="14456490"/>
            <a:ext cx="11152468" cy="249299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200" b="1" i="1" dirty="0" smtClean="0">
                <a:latin typeface="Arial Narrow" panose="020B0606020202030204" pitchFamily="34" charset="0"/>
              </a:rPr>
              <a:t>“If lots of smart people have failed to solve a problem, then it probably won’t be solved (soon).”  - Kaufman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" y="8696862"/>
            <a:ext cx="12849180" cy="3866867"/>
          </a:xfrm>
          <a:prstGeom prst="rect">
            <a:avLst/>
          </a:prstGeom>
          <a:ln w="63500">
            <a:solidFill>
              <a:srgbClr val="073A64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11" y="14574341"/>
            <a:ext cx="12002843" cy="4607778"/>
          </a:xfrm>
          <a:prstGeom prst="rect">
            <a:avLst/>
          </a:prstGeom>
          <a:ln w="63500">
            <a:solidFill>
              <a:srgbClr val="073A64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35" y="20864083"/>
            <a:ext cx="11427899" cy="4382742"/>
          </a:xfrm>
          <a:prstGeom prst="rect">
            <a:avLst/>
          </a:prstGeom>
          <a:ln w="63500">
            <a:solidFill>
              <a:srgbClr val="073A64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91" y="26928789"/>
            <a:ext cx="12816710" cy="5151057"/>
          </a:xfrm>
          <a:prstGeom prst="rect">
            <a:avLst/>
          </a:prstGeom>
          <a:ln w="63500">
            <a:solidFill>
              <a:srgbClr val="073A64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37" y="7911185"/>
            <a:ext cx="7361822" cy="483818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67" y="17547217"/>
            <a:ext cx="9052560" cy="6633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/>
          <a:stretch/>
        </p:blipFill>
        <p:spPr>
          <a:xfrm>
            <a:off x="15341024" y="8085947"/>
            <a:ext cx="13050067" cy="814468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59" y="25175919"/>
            <a:ext cx="11750154" cy="67942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5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14263</TotalTime>
  <Words>181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Corbel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CHEE-User</dc:creator>
  <cp:lastModifiedBy>CHEE-User</cp:lastModifiedBy>
  <cp:revision>99</cp:revision>
  <dcterms:created xsi:type="dcterms:W3CDTF">2018-07-05T13:44:08Z</dcterms:created>
  <dcterms:modified xsi:type="dcterms:W3CDTF">2018-07-19T20:17:42Z</dcterms:modified>
</cp:coreProperties>
</file>